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71" r:id="rId6"/>
    <p:sldId id="260" r:id="rId7"/>
    <p:sldId id="272" r:id="rId8"/>
    <p:sldId id="261" r:id="rId9"/>
    <p:sldId id="262" r:id="rId10"/>
    <p:sldId id="263" r:id="rId11"/>
    <p:sldId id="273" r:id="rId12"/>
    <p:sldId id="265" r:id="rId13"/>
    <p:sldId id="274" r:id="rId14"/>
    <p:sldId id="264" r:id="rId15"/>
    <p:sldId id="275" r:id="rId16"/>
    <p:sldId id="276" r:id="rId17"/>
    <p:sldId id="266" r:id="rId18"/>
    <p:sldId id="277" r:id="rId19"/>
    <p:sldId id="267" r:id="rId20"/>
    <p:sldId id="278" r:id="rId21"/>
    <p:sldId id="268" r:id="rId22"/>
    <p:sldId id="279" r:id="rId23"/>
    <p:sldId id="280" r:id="rId24"/>
    <p:sldId id="281" r:id="rId25"/>
    <p:sldId id="282" r:id="rId26"/>
    <p:sldId id="269" r:id="rId27"/>
    <p:sldId id="27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BB303F-B546-5B73-8787-0AE0AD659AA4}" v="929" dt="2024-09-18T18:00:17.893"/>
    <p1510:client id="{758581CC-6A12-7408-7279-9DFB9A4B8B1F}" v="79" dt="2024-09-19T05:10:05.837"/>
    <p1510:client id="{DB8D7EE1-2D88-B273-E262-77649C495A2B}" v="80" dt="2024-09-19T04:45:41.6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0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17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913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1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012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4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16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16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7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0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21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48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PROJECT –1</a:t>
            </a:r>
            <a:br>
              <a:rPr lang="en-US" b="1" dirty="0">
                <a:latin typeface="Times New Roman"/>
                <a:cs typeface="Times New Roman"/>
              </a:rPr>
            </a:b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6D3A68-BF50-63B2-F71C-86F70DFD833B}"/>
              </a:ext>
            </a:extLst>
          </p:cNvPr>
          <p:cNvSpPr txBox="1"/>
          <p:nvPr/>
        </p:nvSpPr>
        <p:spPr>
          <a:xfrm>
            <a:off x="823609" y="3461735"/>
            <a:ext cx="51475" cy="1544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272092-D92E-581A-2DBD-AA796275050A}"/>
              </a:ext>
            </a:extLst>
          </p:cNvPr>
          <p:cNvSpPr txBox="1"/>
          <p:nvPr/>
        </p:nvSpPr>
        <p:spPr>
          <a:xfrm>
            <a:off x="1111868" y="4151588"/>
            <a:ext cx="10423811" cy="17153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Times New Roman"/>
                <a:cs typeface="Times New Roman"/>
              </a:rPr>
              <a:t>Title:  </a:t>
            </a:r>
            <a:r>
              <a:rPr lang="en-US" sz="2400" dirty="0">
                <a:latin typeface="Times New Roman"/>
                <a:cs typeface="Times New Roman"/>
              </a:rPr>
              <a:t> AWS Architecture for Highly Available and Scalable Web Application.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400" dirty="0">
              <a:latin typeface="Times New Roman"/>
              <a:cs typeface="Times New Roman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b="1" dirty="0">
                <a:latin typeface="Times New Roman"/>
                <a:cs typeface="Times New Roman"/>
              </a:rPr>
              <a:t>Subtitle</a:t>
            </a:r>
            <a:r>
              <a:rPr lang="en-US" sz="2400" dirty="0">
                <a:latin typeface="Times New Roman"/>
                <a:cs typeface="Times New Roman"/>
              </a:rPr>
              <a:t>:  Leveraging EC2, RDS, and Load Balancing for Optimal Performance.</a:t>
            </a:r>
          </a:p>
          <a:p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9E2D8E-79B6-7CBB-472F-4CB185319508}"/>
              </a:ext>
            </a:extLst>
          </p:cNvPr>
          <p:cNvSpPr txBox="1"/>
          <p:nvPr/>
        </p:nvSpPr>
        <p:spPr>
          <a:xfrm>
            <a:off x="8274705" y="5778137"/>
            <a:ext cx="359042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PRESENTED BY -</a:t>
            </a:r>
          </a:p>
          <a:p>
            <a:r>
              <a:rPr lang="en-US" i="1" dirty="0">
                <a:latin typeface="Times New Roman"/>
                <a:cs typeface="Times New Roman"/>
              </a:rPr>
              <a:t>                          VISHNU VARDHAN</a:t>
            </a:r>
            <a:endParaRPr lang="en-US" b="1" dirty="0">
              <a:latin typeface="Times New Roman"/>
              <a:cs typeface="Times New Roman"/>
            </a:endParaRPr>
          </a:p>
          <a:p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C890D-F00A-4327-EB85-E97F19751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</a:t>
            </a:r>
            <a:r>
              <a:rPr lang="en-US" b="1" u="sng" dirty="0">
                <a:latin typeface="Times New Roman"/>
                <a:cs typeface="Times New Roman"/>
              </a:rPr>
              <a:t>Route Table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E36CF-FF6D-ED6D-BEAD-FA5C6080C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Route Tables</a:t>
            </a:r>
            <a:r>
              <a:rPr lang="en-US" dirty="0">
                <a:latin typeface="Times New Roman"/>
                <a:cs typeface="Times New Roman"/>
              </a:rPr>
              <a:t> manage traffic flow between:</a:t>
            </a:r>
            <a:endParaRPr lang="en-US"/>
          </a:p>
          <a:p>
            <a:pPr>
              <a:buFont typeface="Wingdings"/>
              <a:buChar char="Ø"/>
            </a:pPr>
            <a:r>
              <a:rPr lang="en-US" b="1" dirty="0">
                <a:latin typeface="Times New Roman"/>
                <a:cs typeface="Times New Roman"/>
              </a:rPr>
              <a:t>Subnets</a:t>
            </a:r>
            <a:r>
              <a:rPr lang="en-US" dirty="0">
                <a:latin typeface="Times New Roman"/>
                <a:cs typeface="Times New Roman"/>
              </a:rPr>
              <a:t> (public and private).</a:t>
            </a:r>
          </a:p>
          <a:p>
            <a:pPr>
              <a:buFont typeface="Wingdings"/>
              <a:buChar char="Ø"/>
            </a:pPr>
            <a:r>
              <a:rPr lang="en-US" dirty="0">
                <a:latin typeface="Times New Roman"/>
                <a:cs typeface="Times New Roman"/>
              </a:rPr>
              <a:t>The </a:t>
            </a:r>
            <a:r>
              <a:rPr lang="en-US" b="1" dirty="0">
                <a:latin typeface="Times New Roman"/>
                <a:cs typeface="Times New Roman"/>
              </a:rPr>
              <a:t>Internet Gateway (IGW)</a:t>
            </a:r>
            <a:r>
              <a:rPr lang="en-US" dirty="0">
                <a:latin typeface="Times New Roman"/>
                <a:cs typeface="Times New Roman"/>
              </a:rPr>
              <a:t> for external internet access.</a:t>
            </a:r>
          </a:p>
          <a:p>
            <a:pPr>
              <a:buFont typeface="Wingdings"/>
              <a:buChar char="Ø"/>
            </a:pPr>
            <a:r>
              <a:rPr lang="en-US" b="1" dirty="0">
                <a:latin typeface="Times New Roman"/>
                <a:cs typeface="Times New Roman"/>
              </a:rPr>
              <a:t>NAT Gateways</a:t>
            </a:r>
            <a:r>
              <a:rPr lang="en-US" dirty="0">
                <a:latin typeface="Times New Roman"/>
                <a:cs typeface="Times New Roman"/>
              </a:rPr>
              <a:t> for private subnet internet access.</a:t>
            </a:r>
          </a:p>
          <a:p>
            <a:pPr marL="0" indent="0">
              <a:buNone/>
            </a:pP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980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AE58-690D-CE70-85B5-06C6A655E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4B73C2BE-0AD7-FE8F-D57A-C22021595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169" y="247207"/>
            <a:ext cx="10508012" cy="5895768"/>
          </a:xfrm>
        </p:spPr>
      </p:pic>
    </p:spTree>
    <p:extLst>
      <p:ext uri="{BB962C8B-B14F-4D97-AF65-F5344CB8AC3E}">
        <p14:creationId xmlns:p14="http://schemas.microsoft.com/office/powerpoint/2010/main" val="3480369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44D55-5369-BB09-2199-3FEB5F399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</a:t>
            </a:r>
            <a:r>
              <a:rPr lang="en-US" b="1" u="sng" dirty="0">
                <a:latin typeface="Times New Roman"/>
                <a:cs typeface="Times New Roman"/>
              </a:rPr>
              <a:t>Security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E8BAA-5D37-F0BE-BEE8-5017E9B1A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Web Security Group</a:t>
            </a:r>
            <a:r>
              <a:rPr lang="en-US" dirty="0">
                <a:latin typeface="Times New Roman"/>
                <a:cs typeface="Times New Roman"/>
              </a:rPr>
              <a:t>:</a:t>
            </a:r>
            <a:endParaRPr lang="en-US"/>
          </a:p>
          <a:p>
            <a:pPr marL="457200" lvl="1" indent="-4572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Controls access to web EC2 instances, allowing only HTTP/HTTPS traffic from the internet.</a:t>
            </a:r>
          </a:p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App Security Group</a:t>
            </a:r>
            <a:r>
              <a:rPr lang="en-US" dirty="0">
                <a:latin typeface="Times New Roman"/>
                <a:cs typeface="Times New Roman"/>
              </a:rPr>
              <a:t>:</a:t>
            </a:r>
          </a:p>
          <a:p>
            <a:pPr marL="228600" lvl="1" indent="-2286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Limits access to app servers, allowing only traffic from web servers.</a:t>
            </a:r>
          </a:p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Database Security Group</a:t>
            </a:r>
            <a:r>
              <a:rPr lang="en-US" dirty="0">
                <a:latin typeface="Times New Roman"/>
                <a:cs typeface="Times New Roman"/>
              </a:rPr>
              <a:t>:</a:t>
            </a:r>
          </a:p>
          <a:p>
            <a:pPr marL="228600" lvl="1" indent="-2286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Allows access to the RDS instances only from the app layer, securing database traffic.</a:t>
            </a:r>
          </a:p>
        </p:txBody>
      </p:sp>
    </p:spTree>
    <p:extLst>
      <p:ext uri="{BB962C8B-B14F-4D97-AF65-F5344CB8AC3E}">
        <p14:creationId xmlns:p14="http://schemas.microsoft.com/office/powerpoint/2010/main" val="581564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61A98-1CBC-1D3D-0E75-7BBABA52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B4C753F-FC47-2D84-4583-C587D35B0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819" y="370249"/>
            <a:ext cx="10506363" cy="5968998"/>
          </a:xfrm>
        </p:spPr>
      </p:pic>
    </p:spTree>
    <p:extLst>
      <p:ext uri="{BB962C8B-B14F-4D97-AF65-F5344CB8AC3E}">
        <p14:creationId xmlns:p14="http://schemas.microsoft.com/office/powerpoint/2010/main" val="3084266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757E-E905-CB28-9C1F-BF1BF4F5B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</a:t>
            </a:r>
            <a:r>
              <a:rPr lang="en-US" b="1" u="sng" dirty="0">
                <a:latin typeface="Times New Roman"/>
                <a:cs typeface="Times New Roman"/>
              </a:rPr>
              <a:t>Launch EC2 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DCED2-1E3B-1D02-3CD5-A06CAB8FD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EC2 Instances </a:t>
            </a:r>
            <a:endParaRPr lang="en-US"/>
          </a:p>
          <a:p>
            <a:pPr>
              <a:buFont typeface="Wingdings"/>
              <a:buChar char="Ø"/>
            </a:pPr>
            <a:r>
              <a:rPr lang="en-US" b="1" dirty="0">
                <a:latin typeface="Times New Roman"/>
                <a:cs typeface="Times New Roman"/>
              </a:rPr>
              <a:t>Amazon EC2 (Elastic Compute Cloud)</a:t>
            </a:r>
            <a:r>
              <a:rPr lang="en-US" dirty="0">
                <a:latin typeface="Times New Roman"/>
                <a:cs typeface="Times New Roman"/>
              </a:rPr>
              <a:t> provides scalable computing capacity.</a:t>
            </a:r>
            <a:endParaRPr lang="en-US">
              <a:latin typeface="Times New Roman"/>
              <a:cs typeface="Times New Roman"/>
            </a:endParaRPr>
          </a:p>
          <a:p>
            <a:pPr>
              <a:buFont typeface="Wingdings"/>
              <a:buChar char="Ø"/>
            </a:pPr>
            <a:r>
              <a:rPr lang="en-US" dirty="0">
                <a:latin typeface="Times New Roman"/>
                <a:cs typeface="Times New Roman"/>
              </a:rPr>
              <a:t>Used to host both the </a:t>
            </a:r>
            <a:r>
              <a:rPr lang="en-US" b="1" dirty="0">
                <a:latin typeface="Times New Roman"/>
                <a:cs typeface="Times New Roman"/>
              </a:rPr>
              <a:t>Web Layer</a:t>
            </a:r>
            <a:r>
              <a:rPr lang="en-US" dirty="0">
                <a:latin typeface="Times New Roman"/>
                <a:cs typeface="Times New Roman"/>
              </a:rPr>
              <a:t> (front-end) and </a:t>
            </a:r>
            <a:r>
              <a:rPr lang="en-US" b="1" dirty="0">
                <a:latin typeface="Times New Roman"/>
                <a:cs typeface="Times New Roman"/>
              </a:rPr>
              <a:t>Application Layer</a:t>
            </a:r>
            <a:r>
              <a:rPr lang="en-US" dirty="0">
                <a:latin typeface="Times New Roman"/>
                <a:cs typeface="Times New Roman"/>
              </a:rPr>
              <a:t> (back-end) of our architecture.</a:t>
            </a:r>
          </a:p>
        </p:txBody>
      </p:sp>
    </p:spTree>
    <p:extLst>
      <p:ext uri="{BB962C8B-B14F-4D97-AF65-F5344CB8AC3E}">
        <p14:creationId xmlns:p14="http://schemas.microsoft.com/office/powerpoint/2010/main" val="1788521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ABF4E-D1D2-EC67-E501-5EF95442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552B043-7885-0E4C-842A-632D6D897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35" y="365411"/>
            <a:ext cx="10533527" cy="5647764"/>
          </a:xfrm>
        </p:spPr>
      </p:pic>
    </p:spTree>
    <p:extLst>
      <p:ext uri="{BB962C8B-B14F-4D97-AF65-F5344CB8AC3E}">
        <p14:creationId xmlns:p14="http://schemas.microsoft.com/office/powerpoint/2010/main" val="1899140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5ECE1-FE8D-FC69-94C7-543DF6C7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DD021CE-85A8-FFC8-1094-700F8A68E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457" y="360023"/>
            <a:ext cx="5138058" cy="3690257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5097018-DA43-D7D1-3AA5-AFE2FDDEC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545" y="3088409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0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08D8-1E55-710F-8FEC-3AE214B4B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9438" y="365125"/>
            <a:ext cx="8834362" cy="1337658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u="sng" dirty="0">
                <a:latin typeface="Times New Roman"/>
                <a:cs typeface="Times New Roman"/>
              </a:rPr>
              <a:t> Application Load Balancer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EBEA-A6CA-A86F-0660-A6A2971E2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Load Balancer</a:t>
            </a:r>
            <a:r>
              <a:rPr lang="en-US" dirty="0">
                <a:latin typeface="Times New Roman"/>
                <a:cs typeface="Times New Roman"/>
              </a:rPr>
              <a:t>:</a:t>
            </a:r>
          </a:p>
          <a:p>
            <a:pPr marL="228600" lvl="1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Distributes incoming web and app traffic across EC2 instances located in multiple </a:t>
            </a:r>
            <a:r>
              <a:rPr lang="en-US" sz="2800" b="1" dirty="0">
                <a:latin typeface="Times New Roman"/>
                <a:cs typeface="Times New Roman"/>
              </a:rPr>
              <a:t>Availability Zones</a:t>
            </a:r>
            <a:r>
              <a:rPr lang="en-US" sz="2800" dirty="0">
                <a:latin typeface="Times New Roman"/>
                <a:cs typeface="Times New Roman"/>
              </a:rPr>
              <a:t>.</a:t>
            </a:r>
          </a:p>
          <a:p>
            <a:pPr marL="228600" lvl="1" indent="-2286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Ensures high availability by routing traffic to healthy instances only.</a:t>
            </a:r>
          </a:p>
        </p:txBody>
      </p:sp>
    </p:spTree>
    <p:extLst>
      <p:ext uri="{BB962C8B-B14F-4D97-AF65-F5344CB8AC3E}">
        <p14:creationId xmlns:p14="http://schemas.microsoft.com/office/powerpoint/2010/main" val="628172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2728-204C-3247-5C21-A1AC4E5C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52E46A4-E474-BD60-755C-DD757405D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818" y="370249"/>
            <a:ext cx="6096000" cy="3429000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0B62F3E-E702-311E-0A8F-00F751398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091" y="305377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68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CB693-099B-647A-FC2D-7216C342C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/>
                <a:cs typeface="Times New Roman"/>
              </a:rPr>
              <a:t>High Availability and 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E8FF2-8922-6223-D535-A59127B40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Auto Scaling Groups (ASG)</a:t>
            </a:r>
            <a:r>
              <a:rPr lang="en-US" dirty="0">
                <a:latin typeface="Times New Roman"/>
                <a:cs typeface="Times New Roman"/>
              </a:rPr>
              <a:t>:</a:t>
            </a:r>
            <a:endParaRPr lang="en-US" dirty="0"/>
          </a:p>
          <a:p>
            <a:pPr marL="228600" lvl="1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Automatically adjusts the number of running EC2 instances based on demand, ensuring both scalability and cost efficiency. </a:t>
            </a:r>
          </a:p>
          <a:p>
            <a:pPr marL="457200" indent="0">
              <a:buNone/>
            </a:pPr>
            <a:r>
              <a:rPr lang="en-US" b="1" dirty="0">
                <a:latin typeface="Times New Roman"/>
                <a:cs typeface="Times New Roman"/>
              </a:rPr>
              <a:t>Multi-AZ Architecture</a:t>
            </a:r>
            <a:r>
              <a:rPr lang="en-US" dirty="0">
                <a:latin typeface="Times New Roman"/>
                <a:cs typeface="Times New Roman"/>
              </a:rPr>
              <a:t>:</a:t>
            </a:r>
            <a:endParaRPr lang="en-US" dirty="0"/>
          </a:p>
          <a:p>
            <a:pPr marL="228600" lvl="1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Each tier (web, app, and database) spans across multiple Availability Zones to ensure high availability and failover.</a:t>
            </a:r>
          </a:p>
          <a:p>
            <a:pPr marL="0" lvl="1" indent="0">
              <a:buNone/>
            </a:pPr>
            <a:endParaRPr lang="en-US" sz="2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499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1008-8C10-4242-AC52-231FF652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                  AWS ARCHITECTURE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5E8A8AD-4585-5A86-4762-991B2D1CE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8397" y="1825625"/>
            <a:ext cx="5075205" cy="4351338"/>
          </a:xfrm>
        </p:spPr>
      </p:pic>
    </p:spTree>
    <p:extLst>
      <p:ext uri="{BB962C8B-B14F-4D97-AF65-F5344CB8AC3E}">
        <p14:creationId xmlns:p14="http://schemas.microsoft.com/office/powerpoint/2010/main" val="2890297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ECEFB-29CC-4DC8-8E6A-BE55516D3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52BA612-9FB8-6431-4CC4-08EAEFE90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471" y="191294"/>
            <a:ext cx="6096000" cy="3429000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D0EA57C-7FF4-C94F-F7B2-C1F9D3D35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0" y="311523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1439-5504-0952-3EE0-BCB37BA2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ptos Display"/>
              </a:rPr>
              <a:t>           </a:t>
            </a:r>
            <a:r>
              <a:rPr lang="en-US" b="1" u="sng" dirty="0">
                <a:latin typeface="Times New Roman"/>
                <a:cs typeface="Times New Roman"/>
              </a:rPr>
              <a:t>Database Layer(Amazon RDS)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B622-8F33-036F-C192-266FF2744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Amazon RDS</a:t>
            </a:r>
            <a:r>
              <a:rPr lang="en-US" dirty="0">
                <a:latin typeface="Times New Roman"/>
                <a:ea typeface="+mn-lt"/>
                <a:cs typeface="+mn-lt"/>
              </a:rPr>
              <a:t>:</a:t>
            </a:r>
            <a:endParaRPr lang="en-US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Deployed in private subnets for enhanced security.</a:t>
            </a:r>
          </a:p>
          <a:p>
            <a:pPr marL="914400" lvl="1" indent="-457200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Multi-AZ Deployment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 Ensures high availability by automatically replicating data to a standby instance in another Availability Zone.</a:t>
            </a:r>
          </a:p>
          <a:p>
            <a:pPr marL="457200" lvl="1" indent="0">
              <a:buNone/>
            </a:pPr>
            <a:endParaRPr lang="en-US" sz="2800" dirty="0">
              <a:latin typeface="Times New Roman"/>
              <a:ea typeface="+mn-lt"/>
              <a:cs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22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AF3C6-7118-75C8-37E0-363D2EF1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/>
              <a:buChar char="Ø"/>
            </a:pPr>
            <a:r>
              <a:rPr lang="en-US" dirty="0"/>
              <a:t>  </a:t>
            </a:r>
            <a:r>
              <a:rPr lang="en-US" sz="4000" dirty="0">
                <a:latin typeface="Times New Roman"/>
                <a:cs typeface="Times New Roman"/>
              </a:rPr>
              <a:t>Subnet Group</a:t>
            </a:r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9DC2E81F-2875-772C-223A-AC1D108CF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63529"/>
            <a:ext cx="6096000" cy="3429000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17D1EAC-67DB-1AE0-9777-E19A66BEE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6273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463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000D1-2960-A710-D5E4-4B548A2A0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05E2E5C-26CA-7DD6-BAE5-173352B0B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441" y="224912"/>
            <a:ext cx="10667999" cy="5995146"/>
          </a:xfrm>
        </p:spPr>
      </p:pic>
    </p:spTree>
    <p:extLst>
      <p:ext uri="{BB962C8B-B14F-4D97-AF65-F5344CB8AC3E}">
        <p14:creationId xmlns:p14="http://schemas.microsoft.com/office/powerpoint/2010/main" val="41982949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327C5-8315-CF80-B612-B5E956DE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64EEC8-840D-BEF9-019F-599F28022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9" y="370589"/>
            <a:ext cx="6096000" cy="3429000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D53C299-4CDD-15DC-A7F7-32C1BB35F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264" y="291353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6952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828F-3C82-F264-A14F-DA608CB7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4A9E921-F574-D242-7754-76E4C48F5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382" y="370589"/>
            <a:ext cx="10970558" cy="6118411"/>
          </a:xfrm>
        </p:spPr>
      </p:pic>
    </p:spTree>
    <p:extLst>
      <p:ext uri="{BB962C8B-B14F-4D97-AF65-F5344CB8AC3E}">
        <p14:creationId xmlns:p14="http://schemas.microsoft.com/office/powerpoint/2010/main" val="6470332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EA578-6558-5EC9-638B-8CB760C5E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</a:t>
            </a:r>
            <a:r>
              <a:rPr lang="en-US" b="1" u="sng" dirty="0">
                <a:latin typeface="Times New Roman"/>
                <a:cs typeface="Times New Roman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319E2-DF37-4AFE-3EFA-4029BD25A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lvl="1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cs typeface="Times New Roman"/>
              </a:rPr>
              <a:t>High Availability</a:t>
            </a:r>
            <a:r>
              <a:rPr lang="en-US" sz="2800" dirty="0">
                <a:latin typeface="Times New Roman"/>
                <a:cs typeface="Times New Roman"/>
              </a:rPr>
              <a:t>: Multi-AZ deployment for failover and redundancy.</a:t>
            </a:r>
            <a:endParaRPr lang="en-US"/>
          </a:p>
          <a:p>
            <a:pPr marL="0" lvl="1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pPr marL="228600" lvl="1" indent="-228600">
              <a:buFont typeface="Wingdings"/>
              <a:buChar char="Ø"/>
            </a:pPr>
            <a:r>
              <a:rPr lang="en-US" sz="2800" b="1" dirty="0">
                <a:latin typeface="Times New Roman"/>
                <a:cs typeface="Times New Roman"/>
              </a:rPr>
              <a:t>Scalability</a:t>
            </a:r>
            <a:r>
              <a:rPr lang="en-US" sz="2800" dirty="0">
                <a:latin typeface="Times New Roman"/>
                <a:cs typeface="Times New Roman"/>
              </a:rPr>
              <a:t>: EC2 Auto Scaling, Load Balancer, and database scalability with Amazon RDS.</a:t>
            </a:r>
          </a:p>
          <a:p>
            <a:pPr marL="0" lvl="1" indent="0">
              <a:buNone/>
            </a:pPr>
            <a:endParaRPr lang="en-US" sz="2800" dirty="0">
              <a:latin typeface="Times New Roman"/>
              <a:cs typeface="Times New Roman"/>
            </a:endParaRPr>
          </a:p>
          <a:p>
            <a:pPr marL="228600" lvl="1" indent="-228600">
              <a:buFont typeface="Wingdings"/>
              <a:buChar char="Ø"/>
            </a:pPr>
            <a:r>
              <a:rPr lang="en-US" sz="2800" b="1" dirty="0">
                <a:latin typeface="Times New Roman"/>
                <a:cs typeface="Times New Roman"/>
              </a:rPr>
              <a:t>Security</a:t>
            </a:r>
            <a:r>
              <a:rPr lang="en-US" sz="2800" dirty="0">
                <a:latin typeface="Times New Roman"/>
                <a:cs typeface="Times New Roman"/>
              </a:rPr>
              <a:t>: Layered security with subnets and security groups ensuring controlled access.</a:t>
            </a:r>
          </a:p>
        </p:txBody>
      </p:sp>
    </p:spTree>
    <p:extLst>
      <p:ext uri="{BB962C8B-B14F-4D97-AF65-F5344CB8AC3E}">
        <p14:creationId xmlns:p14="http://schemas.microsoft.com/office/powerpoint/2010/main" val="833138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11355-E4B0-D2F6-066E-A4605AF87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6000" b="1" dirty="0"/>
              <a:t>                </a:t>
            </a:r>
            <a:endParaRPr lang="en-US"/>
          </a:p>
          <a:p>
            <a:pPr marL="0" indent="0">
              <a:buNone/>
            </a:pPr>
            <a:r>
              <a:rPr lang="en-US" sz="6600" b="1" dirty="0">
                <a:latin typeface="STXinwei"/>
                <a:ea typeface="STXinwei"/>
              </a:rPr>
              <a:t>             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568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44C8-B21E-3A99-CA34-438CDDA94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          </a:t>
            </a:r>
            <a:r>
              <a:rPr lang="en-US" b="1" u="sng" dirty="0">
                <a:latin typeface="Times New Roman"/>
                <a:cs typeface="Times New Roman"/>
              </a:rPr>
              <a:t>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B4903-8590-7AFA-D342-A2B1C03DE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391" y="1825625"/>
            <a:ext cx="1074540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/>
                <a:ea typeface="+mn-lt"/>
                <a:cs typeface="+mn-lt"/>
              </a:rPr>
              <a:t>Above diagram represents a multi-tier, highly available AWS architecture, designed to run a scalable web application.</a:t>
            </a:r>
            <a:endParaRPr lang="en-US" dirty="0">
              <a:latin typeface="Times New Roman"/>
              <a:ea typeface="+mn-lt"/>
              <a:cs typeface="Times New Roman"/>
            </a:endParaRPr>
          </a:p>
          <a:p>
            <a:pPr marL="0" indent="0" algn="just">
              <a:buNone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Key Components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</a:t>
            </a:r>
            <a:endParaRPr lang="en-US" sz="2800">
              <a:latin typeface="Times New Roman"/>
              <a:cs typeface="Times New Roman"/>
            </a:endParaRPr>
          </a:p>
          <a:p>
            <a:pPr lvl="2" algn="just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Amazon EC2 Instances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 For running web and app servers.</a:t>
            </a:r>
            <a:endParaRPr lang="en-US" sz="2800">
              <a:latin typeface="Times New Roman"/>
              <a:cs typeface="Times New Roman"/>
            </a:endParaRPr>
          </a:p>
          <a:p>
            <a:pPr lvl="2" algn="just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Amazon RDS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 Managed relational database service.</a:t>
            </a:r>
            <a:endParaRPr lang="en-US" sz="2800">
              <a:latin typeface="Times New Roman"/>
              <a:cs typeface="Times New Roman"/>
            </a:endParaRPr>
          </a:p>
          <a:p>
            <a:pPr lvl="2" algn="just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NAT Gateway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 For outbound internet access from private subnets.</a:t>
            </a:r>
            <a:endParaRPr lang="en-US" sz="2800">
              <a:latin typeface="Times New Roman"/>
              <a:cs typeface="Times New Roman"/>
            </a:endParaRPr>
          </a:p>
          <a:p>
            <a:pPr lvl="2" algn="just">
              <a:buFont typeface="Wingdings" panose="020B0604020202020204" pitchFamily="34" charset="0"/>
              <a:buChar char="Ø"/>
            </a:pPr>
            <a:r>
              <a:rPr lang="en-US" sz="2800" b="1" dirty="0">
                <a:latin typeface="Times New Roman"/>
                <a:ea typeface="+mn-lt"/>
                <a:cs typeface="+mn-lt"/>
              </a:rPr>
              <a:t>Application Load Balancer (ALB)</a:t>
            </a:r>
            <a:r>
              <a:rPr lang="en-US" sz="2800" dirty="0">
                <a:latin typeface="Times New Roman"/>
                <a:ea typeface="+mn-lt"/>
                <a:cs typeface="+mn-lt"/>
              </a:rPr>
              <a:t>: For distributing incoming traffic across EC2 instances.</a:t>
            </a:r>
            <a:endParaRPr lang="en-US" sz="2800">
              <a:latin typeface="Times New Roman"/>
              <a:cs typeface="Times New Roman"/>
            </a:endParaRPr>
          </a:p>
          <a:p>
            <a:pPr marL="457200" indent="-457200">
              <a:buFont typeface="Wingdings" panose="020B0604020202020204" pitchFamily="34" charset="0"/>
              <a:buChar char="Ø"/>
            </a:pP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84069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21502-5C15-D828-40D1-AD4821147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cs typeface="Times New Roman"/>
              </a:rPr>
              <a:t>               </a:t>
            </a:r>
            <a:r>
              <a:rPr lang="en-US" b="1" u="sng" dirty="0">
                <a:latin typeface="Times New Roman"/>
                <a:cs typeface="Times New Roman"/>
              </a:rPr>
              <a:t>VPC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117F0-BE5A-28FB-DC41-EEDFB3CA5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cs typeface="Times New Roman"/>
              </a:rPr>
              <a:t>Virtual Private Cloud (VPC)</a:t>
            </a:r>
            <a:r>
              <a:rPr lang="en-US" dirty="0">
                <a:latin typeface="Times New Roman"/>
                <a:cs typeface="Times New Roman"/>
              </a:rPr>
              <a:t>:</a:t>
            </a:r>
            <a:endParaRPr lang="en-US"/>
          </a:p>
          <a:p>
            <a:pPr marL="0" indent="0">
              <a:buNone/>
            </a:pPr>
            <a:endParaRPr lang="en-US" dirty="0">
              <a:latin typeface="Times New Roman"/>
              <a:cs typeface="Times New Roman"/>
            </a:endParaRPr>
          </a:p>
          <a:p>
            <a:pPr marL="457200" lvl="1" indent="-4572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Ensures network isolation.</a:t>
            </a:r>
          </a:p>
          <a:p>
            <a:pPr marL="457200" lvl="1" indent="-4572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Divided into multiple subnets, both public and private, across different Availability Zones.</a:t>
            </a:r>
          </a:p>
          <a:p>
            <a:pPr marL="457200" lvl="1" indent="-457200">
              <a:buFont typeface="Wingdings"/>
              <a:buChar char="Ø"/>
            </a:pPr>
            <a:r>
              <a:rPr lang="en-US" sz="2800" dirty="0">
                <a:latin typeface="Times New Roman"/>
                <a:cs typeface="Times New Roman"/>
              </a:rPr>
              <a:t>Contains an </a:t>
            </a:r>
            <a:r>
              <a:rPr lang="en-US" sz="2800" b="1" dirty="0">
                <a:latin typeface="Times New Roman"/>
                <a:cs typeface="Times New Roman"/>
              </a:rPr>
              <a:t>Internet Gateway</a:t>
            </a:r>
            <a:r>
              <a:rPr lang="en-US" sz="2800" dirty="0">
                <a:latin typeface="Times New Roman"/>
                <a:cs typeface="Times New Roman"/>
              </a:rPr>
              <a:t> for public internet access and </a:t>
            </a:r>
            <a:r>
              <a:rPr lang="en-US" sz="2800" b="1" dirty="0">
                <a:latin typeface="Times New Roman"/>
                <a:cs typeface="Times New Roman"/>
              </a:rPr>
              <a:t>NAT Gateways</a:t>
            </a:r>
            <a:r>
              <a:rPr lang="en-US" sz="2800" dirty="0">
                <a:latin typeface="Times New Roman"/>
                <a:cs typeface="Times New Roman"/>
              </a:rPr>
              <a:t> for internet access from private instances.</a:t>
            </a:r>
          </a:p>
        </p:txBody>
      </p:sp>
    </p:spTree>
    <p:extLst>
      <p:ext uri="{BB962C8B-B14F-4D97-AF65-F5344CB8AC3E}">
        <p14:creationId xmlns:p14="http://schemas.microsoft.com/office/powerpoint/2010/main" val="2713637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237B48B-607D-E94B-C760-F7521A20EB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086" y="370910"/>
            <a:ext cx="10493827" cy="5900055"/>
          </a:xfrm>
        </p:spPr>
      </p:pic>
    </p:spTree>
    <p:extLst>
      <p:ext uri="{BB962C8B-B14F-4D97-AF65-F5344CB8AC3E}">
        <p14:creationId xmlns:p14="http://schemas.microsoft.com/office/powerpoint/2010/main" val="4060080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530D4-3EE6-15FA-362C-DB44AB728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/>
                <a:cs typeface="Times New Roman"/>
              </a:rPr>
              <a:t>            </a:t>
            </a:r>
            <a:r>
              <a:rPr lang="en-US" b="1" u="sng" dirty="0">
                <a:latin typeface="Times New Roman"/>
                <a:cs typeface="Times New Roman"/>
              </a:rPr>
              <a:t>Public and Private Subnets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9DDC5-CF6E-D62E-DCE1-448F6ED25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Public Subnets</a:t>
            </a:r>
            <a:r>
              <a:rPr lang="en-US" dirty="0">
                <a:latin typeface="Times New Roman"/>
                <a:ea typeface="+mn-lt"/>
                <a:cs typeface="+mn-lt"/>
              </a:rPr>
              <a:t>:</a:t>
            </a:r>
            <a:endParaRPr lang="en-US" dirty="0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Host the EC2 instances that serve web traffic.</a:t>
            </a:r>
            <a:endParaRPr lang="en-US" sz="2800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Associated with </a:t>
            </a:r>
            <a:r>
              <a:rPr lang="en-US" sz="2800" b="1" dirty="0">
                <a:latin typeface="Times New Roman"/>
                <a:ea typeface="+mn-lt"/>
                <a:cs typeface="+mn-lt"/>
              </a:rPr>
              <a:t>NAT Gateways</a:t>
            </a:r>
            <a:r>
              <a:rPr lang="en-US" sz="2800" dirty="0">
                <a:latin typeface="Times New Roman"/>
                <a:ea typeface="+mn-lt"/>
                <a:cs typeface="+mn-lt"/>
              </a:rPr>
              <a:t> to enable internet access from private subnets.</a:t>
            </a:r>
            <a:endParaRPr lang="en-US" sz="2800">
              <a:latin typeface="Times New Roman"/>
              <a:cs typeface="Times New Roman"/>
            </a:endParaRPr>
          </a:p>
          <a:p>
            <a:pPr marL="457200" lvl="1" indent="0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Private Subnets</a:t>
            </a:r>
            <a:r>
              <a:rPr lang="en-US" dirty="0">
                <a:latin typeface="Times New Roman"/>
                <a:ea typeface="+mn-lt"/>
                <a:cs typeface="+mn-lt"/>
              </a:rPr>
              <a:t>:</a:t>
            </a:r>
            <a:endParaRPr lang="en-US" dirty="0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Secure layer hosting app EC2 instances and the RDS database.</a:t>
            </a:r>
            <a:endParaRPr lang="en-US" sz="2800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No direct access to the internet for enhanced security.</a:t>
            </a:r>
            <a:endParaRPr lang="en-US" sz="280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37665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8BAAF-1326-D348-CB31-F132AD43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CEBCBAD-1293-48B9-CC0B-419A1A515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442" y="370588"/>
            <a:ext cx="10511116" cy="5927909"/>
          </a:xfrm>
        </p:spPr>
      </p:pic>
    </p:spTree>
    <p:extLst>
      <p:ext uri="{BB962C8B-B14F-4D97-AF65-F5344CB8AC3E}">
        <p14:creationId xmlns:p14="http://schemas.microsoft.com/office/powerpoint/2010/main" val="3975862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93A8-D4D1-378E-BA38-51E98951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</a:t>
            </a:r>
            <a:r>
              <a:rPr lang="en-US" b="1" u="sng" dirty="0">
                <a:latin typeface="Times New Roman"/>
                <a:cs typeface="Times New Roman"/>
              </a:rPr>
              <a:t>Internet Gateway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CBB7F-6F38-6A25-A853-D4AFD9864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/>
                <a:cs typeface="Times New Roman"/>
              </a:rPr>
              <a:t>The </a:t>
            </a:r>
            <a:r>
              <a:rPr lang="en-US" b="1" dirty="0">
                <a:latin typeface="Times New Roman"/>
                <a:cs typeface="Times New Roman"/>
              </a:rPr>
              <a:t>Internet Gateway</a:t>
            </a:r>
            <a:r>
              <a:rPr lang="en-US" dirty="0">
                <a:latin typeface="Times New Roman"/>
                <a:cs typeface="Times New Roman"/>
              </a:rPr>
              <a:t> enables resources in </a:t>
            </a:r>
            <a:r>
              <a:rPr lang="en-US" b="1" dirty="0">
                <a:latin typeface="Times New Roman"/>
                <a:cs typeface="Times New Roman"/>
              </a:rPr>
              <a:t>public subnets</a:t>
            </a:r>
            <a:r>
              <a:rPr lang="en-US" dirty="0">
                <a:latin typeface="Times New Roman"/>
                <a:cs typeface="Times New Roman"/>
              </a:rPr>
              <a:t> (like </a:t>
            </a:r>
            <a:r>
              <a:rPr lang="en-US" b="1" dirty="0">
                <a:latin typeface="Times New Roman"/>
                <a:cs typeface="Times New Roman"/>
              </a:rPr>
              <a:t>Web EC2 Instances</a:t>
            </a:r>
            <a:r>
              <a:rPr lang="en-US" dirty="0">
                <a:latin typeface="Times New Roman"/>
                <a:cs typeface="Times New Roman"/>
              </a:rPr>
              <a:t> and </a:t>
            </a:r>
            <a:r>
              <a:rPr lang="en-US" b="1" dirty="0">
                <a:latin typeface="Times New Roman"/>
                <a:cs typeface="Times New Roman"/>
              </a:rPr>
              <a:t>Load Balancers</a:t>
            </a:r>
            <a:r>
              <a:rPr lang="en-US" dirty="0">
                <a:latin typeface="Times New Roman"/>
                <a:cs typeface="Times New Roman"/>
              </a:rPr>
              <a:t>) to have internet access for:</a:t>
            </a:r>
          </a:p>
          <a:p>
            <a:pPr>
              <a:buFont typeface="Wingdings"/>
              <a:buChar char="Ø"/>
            </a:pPr>
            <a:r>
              <a:rPr lang="en-US" dirty="0">
                <a:latin typeface="Times New Roman"/>
                <a:cs typeface="Times New Roman"/>
              </a:rPr>
              <a:t>Receiving traffic from users across the web.</a:t>
            </a:r>
          </a:p>
          <a:p>
            <a:pPr>
              <a:buFont typeface="Wingdings"/>
              <a:buChar char="Ø"/>
            </a:pPr>
            <a:r>
              <a:rPr lang="en-US" dirty="0">
                <a:latin typeface="Times New Roman"/>
                <a:cs typeface="Times New Roman"/>
              </a:rPr>
              <a:t>Sending responses back to users.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3F0D797-305F-08DD-7843-ADB1F9834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260271"/>
            <a:ext cx="5050972" cy="29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27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ECE77-9B7F-C5A5-E894-BFAD9F948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/>
                <a:cs typeface="Times New Roman"/>
              </a:rPr>
              <a:t>  </a:t>
            </a:r>
            <a:r>
              <a:rPr lang="en-US" b="1" u="sng" dirty="0">
                <a:latin typeface="Times New Roman"/>
                <a:cs typeface="Times New Roman"/>
              </a:rPr>
              <a:t>NAT Gateway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34901-90E4-8F83-99CD-FD3C76092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/>
                <a:ea typeface="+mn-lt"/>
                <a:cs typeface="+mn-lt"/>
              </a:rPr>
              <a:t>NAT Gateway</a:t>
            </a:r>
            <a:r>
              <a:rPr lang="en-US" dirty="0">
                <a:latin typeface="Times New Roman"/>
                <a:ea typeface="+mn-lt"/>
                <a:cs typeface="+mn-lt"/>
              </a:rPr>
              <a:t>:</a:t>
            </a:r>
            <a:endParaRPr lang="en-US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Times New Roman"/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Provides internet access to instances in private subnets for software updates or external API calls.</a:t>
            </a:r>
            <a:endParaRPr lang="en-US" sz="2800" dirty="0">
              <a:latin typeface="Times New Roman"/>
              <a:cs typeface="Times New Roman"/>
            </a:endParaRPr>
          </a:p>
          <a:p>
            <a:pPr lvl="1">
              <a:buFont typeface="Wingdings" panose="020B0604020202020204" pitchFamily="34" charset="0"/>
              <a:buChar char="Ø"/>
            </a:pPr>
            <a:r>
              <a:rPr lang="en-US" sz="2800" dirty="0">
                <a:latin typeface="Times New Roman"/>
                <a:ea typeface="+mn-lt"/>
                <a:cs typeface="+mn-lt"/>
              </a:rPr>
              <a:t>Associated with private EC2 instances to keep them secure while still allowing outbound traffic.</a:t>
            </a:r>
            <a:endParaRPr lang="en-US" sz="280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53B6EC3-75DB-E33C-B9D4-AE0D155D8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57" y="832757"/>
            <a:ext cx="5606143" cy="315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PROJECT –1 </vt:lpstr>
      <vt:lpstr>                  AWS ARCHITECTURE</vt:lpstr>
      <vt:lpstr>          ARCHITECTURE OVERVIEW</vt:lpstr>
      <vt:lpstr>               VPC Configuration</vt:lpstr>
      <vt:lpstr>PowerPoint Presentation</vt:lpstr>
      <vt:lpstr>            Public and Private Subnets</vt:lpstr>
      <vt:lpstr>PowerPoint Presentation</vt:lpstr>
      <vt:lpstr>                        Internet Gateway </vt:lpstr>
      <vt:lpstr>  NAT Gateway </vt:lpstr>
      <vt:lpstr>              Route Table Configuration</vt:lpstr>
      <vt:lpstr>PowerPoint Presentation</vt:lpstr>
      <vt:lpstr>                             Security Group</vt:lpstr>
      <vt:lpstr>PowerPoint Presentation</vt:lpstr>
      <vt:lpstr>                    Launch EC2 Instances</vt:lpstr>
      <vt:lpstr>PowerPoint Presentation</vt:lpstr>
      <vt:lpstr>PowerPoint Presentation</vt:lpstr>
      <vt:lpstr>  Application Load Balancer</vt:lpstr>
      <vt:lpstr>PowerPoint Presentation</vt:lpstr>
      <vt:lpstr>High Availability and Scalability</vt:lpstr>
      <vt:lpstr>PowerPoint Presentation</vt:lpstr>
      <vt:lpstr>           Database Layer(Amazon RDS)</vt:lpstr>
      <vt:lpstr>  Subnet Group</vt:lpstr>
      <vt:lpstr>PowerPoint Presentation</vt:lpstr>
      <vt:lpstr>PowerPoint Presentation</vt:lpstr>
      <vt:lpstr>PowerPoint Presentation</vt:lpstr>
      <vt:lpstr>                           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461</cp:revision>
  <dcterms:created xsi:type="dcterms:W3CDTF">2024-09-18T16:03:44Z</dcterms:created>
  <dcterms:modified xsi:type="dcterms:W3CDTF">2024-09-19T05:11:19Z</dcterms:modified>
</cp:coreProperties>
</file>

<file path=docProps/thumbnail.jpeg>
</file>